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rgbClr val="000000"/>
                </a:solidFill>
                <a:effectLst/>
                <a:latin typeface="Times New Roman" charset="0"/>
                <a:ea typeface="ＭＳ Ｐゴシック" charset="-128"/>
                <a:cs typeface="ＭＳ Ｐゴシック" charset="-128"/>
              </a:rPr>
              <a:t>The global carbon budget averaged over the historical period (1850–2019) is shown in Fig. 3. For the more recent 1959–2019 period where direct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measurements are available, 81 % of the total emissions (</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FOS</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LUC</a:t>
            </a:r>
            <a:r>
              <a:rPr lang="en-GB" sz="1200" b="0" i="0" u="none" strike="noStrike" kern="1200" dirty="0">
                <a:solidFill>
                  <a:srgbClr val="000000"/>
                </a:solidFill>
                <a:effectLst/>
                <a:latin typeface="Times New Roman" charset="0"/>
                <a:ea typeface="ＭＳ Ｐゴシック" charset="-128"/>
                <a:cs typeface="ＭＳ Ｐゴシック" charset="-128"/>
              </a:rPr>
              <a:t>) were caused by fossil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emissions, and 19 % by land-use change. The total emissions were partitioned among the atmosphere (45 %), ocean (24 %), and land (32 %), with a near-zero unattributed budget imbalance (0 %). All components except land-use change emissions have significantly grown since 1959, with important interannual variability in the growth rate in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concentration and in the land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sink (Fig. 4), and some decadal variability in all terms (Table 6). Differences with previous budget releases are documented in Fig. B4.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sr15/" TargetMode="External"/><Relationship Id="rId3" Type="http://schemas.openxmlformats.org/officeDocument/2006/relationships/slideLayout" Target="../slideLayouts/slideLayout2.xml"/><Relationship Id="rId7" Type="http://schemas.openxmlformats.org/officeDocument/2006/relationships/hyperlink" Target="http://www.fao.org/forest-resources-assessment/2020"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nature.com/nature/journal/v461/n7263/full/461472a.html" TargetMode="External"/><Relationship Id="rId11" Type="http://schemas.openxmlformats.org/officeDocument/2006/relationships/image" Target="../media/image3.png"/><Relationship Id="rId5" Type="http://schemas.openxmlformats.org/officeDocument/2006/relationships/hyperlink" Target="https://www.ipcc.ch/site/assets/uploads/2018/02/WG1AR5_Chapter08_FINAL.pdf" TargetMode="External"/><Relationship Id="rId10" Type="http://schemas.openxmlformats.org/officeDocument/2006/relationships/hyperlink" Target="https://archive.ipcc.ch/report/ar5/syr/" TargetMode="External"/><Relationship Id="rId4" Type="http://schemas.openxmlformats.org/officeDocument/2006/relationships/notesSlide" Target="../notesSlides/notesSlide14.xml"/><Relationship Id="rId9" Type="http://schemas.openxmlformats.org/officeDocument/2006/relationships/hyperlink" Target="https://www.ipcc.ch/report/ar5/wg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871960" y="2321417"/>
            <a:ext cx="5023328" cy="3896668"/>
          </a:xfrm>
        </p:spPr>
      </p:pic>
      <p:pic>
        <p:nvPicPr>
          <p:cNvPr id="4098" name="Picture 2">
            <a:extLst>
              <a:ext uri="{FF2B5EF4-FFF2-40B4-BE49-F238E27FC236}">
                <a16:creationId xmlns:a16="http://schemas.microsoft.com/office/drawing/2014/main" id="{3E2C5D6C-BB7E-D246-9ABA-ACC2E1C18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942" y="1630006"/>
            <a:ext cx="6746618" cy="50500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122" name="Picture 2">
            <a:extLst>
              <a:ext uri="{FF2B5EF4-FFF2-40B4-BE49-F238E27FC236}">
                <a16:creationId xmlns:a16="http://schemas.microsoft.com/office/drawing/2014/main" id="{88E43EA4-7311-934C-B24C-02EE9AAA1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0"/>
            <a:ext cx="7408862"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5"/>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5"/>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6"/>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7"/>
              </a:rPr>
              <a:t>Global Forest Resource Assessment 2020</a:t>
            </a:r>
            <a:endParaRPr lang="en-GB" sz="1800" dirty="0"/>
          </a:p>
          <a:p>
            <a:pPr>
              <a:buFont typeface="Arial" panose="020B0604020202020204" pitchFamily="34" charset="0"/>
              <a:buChar char="•"/>
            </a:pPr>
            <a:r>
              <a:rPr lang="en-GB" sz="1800" dirty="0">
                <a:hlinkClick r:id="rId8"/>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9"/>
              </a:rPr>
              <a:t>Working Group I: The Physical Science Basis</a:t>
            </a:r>
            <a:r>
              <a:rPr lang="en-GB" sz="1800" dirty="0"/>
              <a:t> and for a brief overview, the </a:t>
            </a:r>
            <a:r>
              <a:rPr lang="en-GB" sz="1800" dirty="0">
                <a:hlinkClick r:id="rId10"/>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8231</TotalTime>
  <Words>2714</Words>
  <Application>Microsoft Macintosh PowerPoint</Application>
  <PresentationFormat>Custom</PresentationFormat>
  <Paragraphs>128</Paragraphs>
  <Slides>32</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193</cp:revision>
  <cp:lastPrinted>1601-01-01T00:00:00Z</cp:lastPrinted>
  <dcterms:created xsi:type="dcterms:W3CDTF">2010-11-25T08:35:40Z</dcterms:created>
  <dcterms:modified xsi:type="dcterms:W3CDTF">2021-01-13T10:24:11Z</dcterms:modified>
</cp:coreProperties>
</file>